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5/2/2012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5/2/2012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5/2/2012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228600"/>
            <a:ext cx="8229600" cy="1828800"/>
          </a:xfrm>
        </p:spPr>
        <p:txBody>
          <a:bodyPr/>
          <a:lstStyle/>
          <a:p>
            <a:r>
              <a:rPr lang="en-US" dirty="0" smtClean="0"/>
              <a:t>14-</a:t>
            </a:r>
            <a:r>
              <a:rPr lang="en-US" dirty="0" err="1" smtClean="0"/>
              <a:t>Juillet</a:t>
            </a:r>
            <a:endParaRPr lang="en-US" dirty="0"/>
          </a:p>
        </p:txBody>
      </p:sp>
      <p:pic>
        <p:nvPicPr>
          <p:cNvPr id="2050" name="Picture 2" descr="G:\french-fla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538412"/>
            <a:ext cx="4235450" cy="3176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0891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04560"/>
          </a:xfrm>
        </p:spPr>
        <p:txBody>
          <a:bodyPr/>
          <a:lstStyle/>
          <a:p>
            <a:r>
              <a:rPr lang="fr-FR" dirty="0"/>
              <a:t>Le 14 Juillet ou </a:t>
            </a:r>
            <a:r>
              <a:rPr lang="fr-FR" dirty="0" err="1"/>
              <a:t>14-Juillet</a:t>
            </a:r>
            <a:r>
              <a:rPr lang="fr-FR" dirty="0"/>
              <a:t> est la fête nationale de la France.</a:t>
            </a:r>
          </a:p>
          <a:p>
            <a:r>
              <a:rPr lang="fr-FR" dirty="0"/>
              <a:t>Elle a été instituée par la loi en 1880, en référence à une double date, celle du 14 juillet 1789, date de la prise de la Bastille, jour symbolique de la fin de l'absolutisme, de la société d'ordres et des privilèges, et celle du 14 juillet 1790, jour d'union nationale lors de la Fête de la Fédération.</a:t>
            </a:r>
          </a:p>
          <a:p>
            <a:pPr marL="137160" indent="0">
              <a:buNone/>
            </a:pPr>
            <a:endParaRPr lang="en-US" dirty="0"/>
          </a:p>
        </p:txBody>
      </p:sp>
    </p:spTree>
    <p:extLst>
      <p:ext uri="{BB962C8B-B14F-4D97-AF65-F5344CB8AC3E}">
        <p14:creationId xmlns:p14="http://schemas.microsoft.com/office/powerpoint/2010/main" val="363260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effectLst/>
              </a:rPr>
              <a:t>Instauration </a:t>
            </a:r>
            <a:r>
              <a:rPr lang="en-US" b="0" dirty="0" err="1">
                <a:effectLst/>
              </a:rPr>
              <a:t>comme</a:t>
            </a:r>
            <a:r>
              <a:rPr lang="en-US" b="0" dirty="0">
                <a:effectLst/>
              </a:rPr>
              <a:t> fête </a:t>
            </a:r>
            <a:r>
              <a:rPr lang="en-US" b="0" dirty="0" err="1">
                <a:effectLst/>
              </a:rPr>
              <a:t>nationale</a:t>
            </a:r>
            <a:r>
              <a:rPr lang="en-US" b="0" dirty="0">
                <a:effectLst/>
              </a:rPr>
              <a:t/>
            </a:r>
            <a:br>
              <a:rPr lang="en-US" b="0" dirty="0">
                <a:effectLst/>
              </a:rPr>
            </a:br>
            <a:endParaRPr lang="en-US" dirty="0"/>
          </a:p>
        </p:txBody>
      </p:sp>
      <p:sp>
        <p:nvSpPr>
          <p:cNvPr id="3" name="Content Placeholder 2"/>
          <p:cNvSpPr>
            <a:spLocks noGrp="1"/>
          </p:cNvSpPr>
          <p:nvPr>
            <p:ph idx="1"/>
          </p:nvPr>
        </p:nvSpPr>
        <p:spPr/>
        <p:txBody>
          <a:bodyPr>
            <a:normAutofit fontScale="92500" lnSpcReduction="10000"/>
          </a:bodyPr>
          <a:lstStyle/>
          <a:p>
            <a:r>
              <a:rPr lang="fr-FR" dirty="0"/>
              <a:t>En 1879, la IIIe République naissante cherche une date pour servir de support à une fête nationale et républicaine. Après que d'autres dates eurent été envisagées, le député Benjamin Raspail dépose le 21 mai 1881 une proposition de loi tendant à adopter le 14 juillet comme jour de fête nationale annuelle. Si le 14 juillet 1789 (prise de la Bastille) est jugé par certains parlementaires comme une journée trop sanglante, la Fête de la Fédération du 14 juillet 1790, elle, permet d'atteindre un </a:t>
            </a:r>
            <a:r>
              <a:rPr lang="fr-FR" dirty="0" smtClean="0"/>
              <a:t>consensus. </a:t>
            </a:r>
            <a:r>
              <a:rPr lang="fr-FR" dirty="0"/>
              <a:t>Cette date </a:t>
            </a:r>
            <a:r>
              <a:rPr lang="fr-FR" dirty="0" smtClean="0"/>
              <a:t>permet </a:t>
            </a:r>
            <a:r>
              <a:rPr lang="fr-FR" dirty="0"/>
              <a:t>d'unir tous les républicains.</a:t>
            </a:r>
            <a:endParaRPr lang="en-US" dirty="0"/>
          </a:p>
        </p:txBody>
      </p:sp>
    </p:spTree>
    <p:extLst>
      <p:ext uri="{BB962C8B-B14F-4D97-AF65-F5344CB8AC3E}">
        <p14:creationId xmlns:p14="http://schemas.microsoft.com/office/powerpoint/2010/main" val="4155484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28360"/>
          </a:xfrm>
        </p:spPr>
        <p:txBody>
          <a:bodyPr/>
          <a:lstStyle/>
          <a:p>
            <a:r>
              <a:rPr lang="fr-FR" dirty="0"/>
              <a:t>La loi, signée par 64 députés, est adoptée par l'Assemblée le 8 juin et par le Sénat le 29 juin. Elle est promulguée le 6 juillet 1881 et précise simplement que « La République adopte le 14 juillet comme jour de fête nationale annuelle </a:t>
            </a:r>
            <a:r>
              <a:rPr lang="fr-FR" dirty="0" smtClean="0"/>
              <a:t>», </a:t>
            </a:r>
            <a:r>
              <a:rPr lang="fr-FR" dirty="0"/>
              <a:t>sans indiquer d'année de référence.</a:t>
            </a:r>
            <a:endParaRPr lang="en-US" dirty="0"/>
          </a:p>
        </p:txBody>
      </p:sp>
      <p:pic>
        <p:nvPicPr>
          <p:cNvPr id="3074" name="Picture 2" descr="G:\Fête_nationale_1880-07-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3048000"/>
            <a:ext cx="4703763" cy="313584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2133600" y="6183842"/>
            <a:ext cx="4703763" cy="5928360"/>
          </a:xfrm>
          <a:prstGeom prst="rect">
            <a:avLst/>
          </a:prstGeom>
        </p:spPr>
        <p:txBody>
          <a:bodyPr vert="horz">
            <a:norm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137160" indent="0" algn="ctr">
              <a:buNone/>
            </a:pPr>
            <a:r>
              <a:rPr lang="fr-FR" sz="1400" dirty="0"/>
              <a:t>Fête nationale (1880-07-14), haut-relief en bronze de Léopold </a:t>
            </a:r>
            <a:r>
              <a:rPr lang="fr-FR" sz="1400" dirty="0" err="1"/>
              <a:t>Morice</a:t>
            </a:r>
            <a:r>
              <a:rPr lang="fr-FR" sz="1400" dirty="0"/>
              <a:t>, Monument à la République, Place de la République, Paris, 1883</a:t>
            </a:r>
            <a:endParaRPr lang="en-US" sz="1400" dirty="0"/>
          </a:p>
        </p:txBody>
      </p:sp>
    </p:spTree>
    <p:extLst>
      <p:ext uri="{BB962C8B-B14F-4D97-AF65-F5344CB8AC3E}">
        <p14:creationId xmlns:p14="http://schemas.microsoft.com/office/powerpoint/2010/main" val="2438019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3200" b="0" dirty="0">
                <a:effectLst/>
              </a:rPr>
              <a:t>Les fêtes nationales et les autres fêtes organisées par les régimes avant 1880</a:t>
            </a:r>
            <a:br>
              <a:rPr lang="fr-FR" sz="3200" b="0" dirty="0">
                <a:effectLst/>
              </a:rPr>
            </a:br>
            <a:endParaRPr lang="en-US" sz="3200" dirty="0"/>
          </a:p>
        </p:txBody>
      </p:sp>
      <p:sp>
        <p:nvSpPr>
          <p:cNvPr id="3" name="Content Placeholder 2"/>
          <p:cNvSpPr>
            <a:spLocks noGrp="1"/>
          </p:cNvSpPr>
          <p:nvPr>
            <p:ph idx="1"/>
          </p:nvPr>
        </p:nvSpPr>
        <p:spPr/>
        <p:txBody>
          <a:bodyPr/>
          <a:lstStyle/>
          <a:p>
            <a:r>
              <a:rPr lang="fr-FR" dirty="0"/>
              <a:t>Le 14 juillet 1790 a lieu la Fête de la fédération. C'est l'une des nombreuses fêtes révolutionnaires.</a:t>
            </a:r>
          </a:p>
          <a:p>
            <a:r>
              <a:rPr lang="fr-FR" dirty="0"/>
              <a:t>La « fête de la fondation de la République » est célébrée le 1er vendémiaire de chaque année, de 1793 jusqu'en 1803. On cesse alors de célébrer la Saint-Louis en l'honneur du roi.</a:t>
            </a:r>
            <a:endParaRPr lang="en-US" dirty="0"/>
          </a:p>
        </p:txBody>
      </p:sp>
    </p:spTree>
    <p:extLst>
      <p:ext uri="{BB962C8B-B14F-4D97-AF65-F5344CB8AC3E}">
        <p14:creationId xmlns:p14="http://schemas.microsoft.com/office/powerpoint/2010/main" val="5723695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52160"/>
          </a:xfrm>
        </p:spPr>
        <p:txBody>
          <a:bodyPr/>
          <a:lstStyle/>
          <a:p>
            <a:r>
              <a:rPr lang="fr-FR" dirty="0"/>
              <a:t>En 1849 une fête nationale est célébrée le 4 mai, jour anniversaire de la proclamation ou ratification de la République par l'Assemblée nationale </a:t>
            </a:r>
            <a:r>
              <a:rPr lang="fr-FR" dirty="0" smtClean="0"/>
              <a:t>constituante.</a:t>
            </a:r>
            <a:endParaRPr lang="fr-FR" dirty="0"/>
          </a:p>
          <a:p>
            <a:r>
              <a:rPr lang="fr-FR" dirty="0"/>
              <a:t>À partir de 1852, Napoléon III restaure la Saint-Napoléon.</a:t>
            </a:r>
          </a:p>
          <a:p>
            <a:r>
              <a:rPr lang="fr-FR" dirty="0"/>
              <a:t>En 1878 une fête nationale a lieu le 30 juin, pendant l'Exposition universelle de 1878. Elle est immortalisée par plusieurs toiles de Claude Monet.</a:t>
            </a:r>
            <a:endParaRPr lang="en-US" dirty="0"/>
          </a:p>
        </p:txBody>
      </p:sp>
    </p:spTree>
    <p:extLst>
      <p:ext uri="{BB962C8B-B14F-4D97-AF65-F5344CB8AC3E}">
        <p14:creationId xmlns:p14="http://schemas.microsoft.com/office/powerpoint/2010/main" val="849602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400"/>
            <a:ext cx="8229600" cy="822960"/>
          </a:xfrm>
        </p:spPr>
        <p:txBody>
          <a:bodyPr>
            <a:normAutofit/>
          </a:bodyPr>
          <a:lstStyle/>
          <a:p>
            <a:pPr marL="137160" indent="0" algn="ctr">
              <a:buNone/>
            </a:pPr>
            <a:r>
              <a:rPr lang="fr-FR" dirty="0"/>
              <a:t>Fête Nationale du 30 juin 1878 par Claude Monet</a:t>
            </a:r>
            <a:endParaRPr lang="en-US" dirty="0"/>
          </a:p>
        </p:txBody>
      </p:sp>
      <p:pic>
        <p:nvPicPr>
          <p:cNvPr id="4098" name="Picture 2" descr="G:\Monet-montorgue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0"/>
            <a:ext cx="3352800" cy="5491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28395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52160"/>
          </a:xfrm>
        </p:spPr>
        <p:txBody>
          <a:bodyPr/>
          <a:lstStyle/>
          <a:p>
            <a:pPr marL="137160" indent="0">
              <a:buNone/>
            </a:pPr>
            <a:r>
              <a:rPr lang="en-US" dirty="0"/>
              <a:t> </a:t>
            </a:r>
            <a:r>
              <a:rPr lang="en-US" dirty="0" smtClean="0"/>
              <a:t>Un </a:t>
            </a:r>
            <a:r>
              <a:rPr lang="en-US" dirty="0" err="1" smtClean="0"/>
              <a:t>projet</a:t>
            </a:r>
            <a:r>
              <a:rPr lang="en-US" dirty="0" smtClean="0"/>
              <a:t> par </a:t>
            </a:r>
            <a:r>
              <a:rPr lang="en-US" dirty="0" err="1" smtClean="0"/>
              <a:t>Teodor</a:t>
            </a:r>
            <a:r>
              <a:rPr lang="en-US" dirty="0" smtClean="0"/>
              <a:t> </a:t>
            </a:r>
            <a:r>
              <a:rPr lang="en-US" dirty="0" err="1" smtClean="0"/>
              <a:t>Fodorean</a:t>
            </a:r>
            <a:r>
              <a:rPr lang="en-US" dirty="0" smtClean="0"/>
              <a:t>.</a:t>
            </a:r>
          </a:p>
          <a:p>
            <a:pPr marL="137160" indent="0">
              <a:buNone/>
            </a:pPr>
            <a:r>
              <a:rPr lang="en-US" dirty="0" smtClean="0"/>
              <a:t> Merci pour </a:t>
            </a:r>
            <a:r>
              <a:rPr lang="en-US" dirty="0" err="1" smtClean="0"/>
              <a:t>votre</a:t>
            </a:r>
            <a:r>
              <a:rPr lang="en-US" dirty="0" smtClean="0"/>
              <a:t> attention.</a:t>
            </a:r>
            <a:endParaRPr lang="en-US" dirty="0"/>
          </a:p>
        </p:txBody>
      </p:sp>
    </p:spTree>
    <p:extLst>
      <p:ext uri="{BB962C8B-B14F-4D97-AF65-F5344CB8AC3E}">
        <p14:creationId xmlns:p14="http://schemas.microsoft.com/office/powerpoint/2010/main" val="17085683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TotalTime>
  <Words>343</Words>
  <Application>Microsoft Office PowerPoint</Application>
  <PresentationFormat>On-screen Show (4:3)</PresentationFormat>
  <Paragraphs>16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14-Juillet</vt:lpstr>
      <vt:lpstr>PowerPoint Presentation</vt:lpstr>
      <vt:lpstr>Instauration comme fête nationale </vt:lpstr>
      <vt:lpstr>PowerPoint Presentation</vt:lpstr>
      <vt:lpstr>Les fêtes nationales et les autres fêtes organisées par les régimes avant 1880 </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14-Juillet</dc:title>
  <dc:creator>Tedy</dc:creator>
  <cp:lastModifiedBy>Teodor Fodorean</cp:lastModifiedBy>
  <cp:revision>7</cp:revision>
  <dcterms:created xsi:type="dcterms:W3CDTF">2006-08-16T00:00:00Z</dcterms:created>
  <dcterms:modified xsi:type="dcterms:W3CDTF">2012-05-02T17:28:11Z</dcterms:modified>
</cp:coreProperties>
</file>